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 varScale="1">
        <p:scale>
          <a:sx n="76" d="100"/>
          <a:sy n="76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4" y="0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62B3D123-D5EF-430F-98B3-3A6F3746B3AF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4" y="8685213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A38C771E-2286-4785-B004-8CCA0982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C88C5881-A40F-47DD-9078-B9C77D1B6DAE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24" tIns="45713" rIns="91424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EC32A76A-7C81-440B-85FD-17F22ED4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5EE3-B722-4C13-B400-132BC102D2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5544-560B-4F6F-8077-BD81D28E999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090D-C89C-4FA5-8DD7-39E8D049D7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6E0A-AFA5-43F6-A40E-B4048D0700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1BBF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3DA-7612-4E16-9D03-B77573B9ACB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8036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736"/>
            <a:ext cx="9067800" cy="66446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400" b="1" cap="none" baseline="0" dirty="0">
                <a:ln w="635">
                  <a:noFill/>
                </a:ln>
                <a:solidFill>
                  <a:srgbClr val="2570B5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F896-A2DB-4413-A2A1-46838BA6759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8C34-7263-4827-8E9F-F63ED50EAF6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86200" y="635635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7005-43A6-4347-93F0-88FC5A8BA01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3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6858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6E96-56E8-40B6-BC14-AEDAA83DB1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754D-9198-42F3-A03F-7AAF2265657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356350"/>
            <a:ext cx="7620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E7E9-5804-4033-861D-85C1A6B9203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5639-C290-4059-9C1A-A311BD8E69D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070154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F1C43-7DB2-4679-BD11-9E6DA24E09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1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rgbClr val="2570B5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414" y="1695450"/>
            <a:ext cx="8534400" cy="2514600"/>
          </a:xfrm>
          <a:effectLst>
            <a:glow rad="127000">
              <a:schemeClr val="bg1"/>
            </a:glow>
          </a:effectLst>
        </p:spPr>
        <p:txBody>
          <a:bodyPr>
            <a:noAutofit/>
          </a:bodyPr>
          <a:lstStyle/>
          <a:p>
            <a:pPr algn="ctr"/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3200" b="0" dirty="0">
                <a:effectLst/>
                <a:latin typeface="Arial Black" panose="020B0A04020102020204" pitchFamily="34" charset="0"/>
              </a:rPr>
              <a:t>Financing and Funding Work Group</a:t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4000" b="0" dirty="0">
                <a:effectLst/>
                <a:latin typeface="Arial Black" panose="020B0A04020102020204" pitchFamily="34" charset="0"/>
              </a:rPr>
              <a:t> Update from NH Utilities</a:t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latin typeface="Arial Black" panose="020B0A04020102020204" pitchFamily="34" charset="0"/>
              </a:rPr>
            </a:br>
            <a:endParaRPr lang="en-US" sz="2800" b="0" dirty="0"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28" y="3276600"/>
            <a:ext cx="7700772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>
              <a:solidFill>
                <a:srgbClr val="2570B5"/>
              </a:solidFill>
              <a:latin typeface="Helvetica" pitchFamily="34" charset="0"/>
            </a:endParaRPr>
          </a:p>
          <a:p>
            <a:pPr algn="ctr"/>
            <a:r>
              <a:rPr lang="en-US" sz="2000" b="1" dirty="0">
                <a:solidFill>
                  <a:srgbClr val="2570B5"/>
                </a:solidFill>
                <a:latin typeface="Helvetica" pitchFamily="34" charset="0"/>
              </a:rPr>
              <a:t>May 23,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8300"/>
            <a:ext cx="457200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48300"/>
            <a:ext cx="4572000" cy="14097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BCEA-CD2A-435A-8FB3-657DF0FE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5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Considering</a:t>
            </a:r>
          </a:p>
          <a:p>
            <a:pPr lvl="1"/>
            <a:r>
              <a:rPr lang="en-US" dirty="0"/>
              <a:t>On-Bill Repayment Option</a:t>
            </a:r>
          </a:p>
          <a:p>
            <a:pPr lvl="2"/>
            <a:r>
              <a:rPr lang="en-US" dirty="0"/>
              <a:t>Contractors note that 3-rd party suppliers are starting to offer on-bill repayment for LED lighting projects</a:t>
            </a:r>
          </a:p>
          <a:p>
            <a:pPr lvl="2"/>
            <a:r>
              <a:rPr lang="en-US" dirty="0"/>
              <a:t>Eversource MA and Eversource CT have on-bill repayment for small business customers</a:t>
            </a:r>
          </a:p>
          <a:p>
            <a:pPr lvl="2"/>
            <a:r>
              <a:rPr lang="en-US" dirty="0"/>
              <a:t>A streamlined, easy option at 0% is very attractive to customers, helps contractors sell jobs</a:t>
            </a:r>
          </a:p>
          <a:p>
            <a:pPr lvl="3"/>
            <a:r>
              <a:rPr lang="en-US" dirty="0"/>
              <a:t>To Note: Based on CT experience, can actually add cost to EE programs</a:t>
            </a:r>
          </a:p>
          <a:p>
            <a:pPr lvl="4"/>
            <a:r>
              <a:rPr lang="en-US" dirty="0"/>
              <a:t>If capital source has an interest that needs to be bought down</a:t>
            </a:r>
          </a:p>
          <a:p>
            <a:pPr lvl="4"/>
            <a:r>
              <a:rPr lang="en-US" dirty="0"/>
              <a:t>Costs for billing and administration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B547A-7FBB-4AC4-9586-DC29E736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Potential Structure</a:t>
            </a:r>
          </a:p>
          <a:p>
            <a:pPr lvl="2"/>
            <a:r>
              <a:rPr lang="en-US" dirty="0"/>
              <a:t>Short term repayments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For customer co-pays of $1,000 to $15,000</a:t>
            </a:r>
          </a:p>
          <a:p>
            <a:pPr lvl="2"/>
            <a:r>
              <a:rPr lang="en-US" dirty="0"/>
              <a:t>0% on customer bill, possible application fee</a:t>
            </a:r>
          </a:p>
          <a:p>
            <a:pPr lvl="2"/>
            <a:r>
              <a:rPr lang="en-US" dirty="0"/>
              <a:t>Focus initially on Direct Install program (or smaller subset as a pilot)</a:t>
            </a:r>
          </a:p>
          <a:p>
            <a:pPr lvl="1"/>
            <a:r>
              <a:rPr lang="en-US" dirty="0"/>
              <a:t>Potential sources of capital:</a:t>
            </a:r>
          </a:p>
          <a:p>
            <a:pPr lvl="2"/>
            <a:r>
              <a:rPr lang="en-US" dirty="0"/>
              <a:t>Existing RGGI Residential revolving funds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Carryover Funds</a:t>
            </a:r>
          </a:p>
          <a:p>
            <a:pPr lvl="2"/>
            <a:r>
              <a:rPr lang="en-US" dirty="0"/>
              <a:t>New RGGI Grant</a:t>
            </a:r>
          </a:p>
          <a:p>
            <a:pPr lvl="2"/>
            <a:r>
              <a:rPr lang="en-US" dirty="0"/>
              <a:t>Efficiency Funds</a:t>
            </a:r>
          </a:p>
          <a:p>
            <a:pPr lvl="2"/>
            <a:r>
              <a:rPr lang="en-US" dirty="0"/>
              <a:t>Other Grant</a:t>
            </a:r>
          </a:p>
          <a:p>
            <a:pPr lvl="2"/>
            <a:r>
              <a:rPr lang="en-US" dirty="0"/>
              <a:t>Third Party Capital, utilities would have to buy down interest if we want to offer 0%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7C178-19CC-4BCC-AD06-511284B0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91" y="7620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Still under review</a:t>
            </a:r>
          </a:p>
          <a:p>
            <a:pPr lvl="2"/>
            <a:r>
              <a:rPr lang="en-US" dirty="0"/>
              <a:t>Potential number of projects covered</a:t>
            </a:r>
          </a:p>
          <a:p>
            <a:pPr lvl="2"/>
            <a:r>
              <a:rPr lang="en-US" dirty="0"/>
              <a:t>Potential capital needs</a:t>
            </a:r>
          </a:p>
          <a:p>
            <a:pPr lvl="2"/>
            <a:r>
              <a:rPr lang="en-US" dirty="0"/>
              <a:t>Best source of capital</a:t>
            </a:r>
          </a:p>
          <a:p>
            <a:pPr lvl="2"/>
            <a:r>
              <a:rPr lang="en-US" dirty="0"/>
              <a:t>Potential administrative cost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1BDDA-5377-42BD-A780-218EB8B4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6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01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Considering</a:t>
            </a:r>
          </a:p>
          <a:p>
            <a:pPr lvl="1"/>
            <a:r>
              <a:rPr lang="en-US" dirty="0"/>
              <a:t>Partnership with CDFA on Small Business loans of more than $15,000</a:t>
            </a:r>
          </a:p>
          <a:p>
            <a:pPr lvl="2"/>
            <a:r>
              <a:rPr lang="en-US" dirty="0"/>
              <a:t>Creating a more streamlined offering and connection between EE project and loan offering</a:t>
            </a:r>
          </a:p>
          <a:p>
            <a:pPr lvl="2"/>
            <a:r>
              <a:rPr lang="en-US" dirty="0"/>
              <a:t>CDFA has existing Clean Energy Fund with capital pool at low rates</a:t>
            </a:r>
          </a:p>
          <a:p>
            <a:pPr lvl="2"/>
            <a:r>
              <a:rPr lang="en-US" dirty="0"/>
              <a:t>CDFA has existing programming that may align with other, non-energy aspects of projects.</a:t>
            </a:r>
          </a:p>
          <a:p>
            <a:pPr lvl="1"/>
            <a:r>
              <a:rPr lang="en-US" dirty="0"/>
              <a:t>Topics under discussion</a:t>
            </a:r>
          </a:p>
          <a:p>
            <a:pPr lvl="2"/>
            <a:r>
              <a:rPr lang="en-US" dirty="0"/>
              <a:t>Interest rate difference compared to on-bill and customer perception/response</a:t>
            </a:r>
          </a:p>
          <a:p>
            <a:pPr lvl="2"/>
            <a:r>
              <a:rPr lang="en-US" dirty="0"/>
              <a:t>Potential number of projects</a:t>
            </a:r>
          </a:p>
          <a:p>
            <a:pPr lvl="2"/>
            <a:r>
              <a:rPr lang="en-US" dirty="0"/>
              <a:t>Administrative and underwriting costs</a:t>
            </a:r>
          </a:p>
          <a:p>
            <a:pPr lvl="2"/>
            <a:r>
              <a:rPr lang="en-US" dirty="0"/>
              <a:t>Projects with both EE and renewables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48A19-053F-4EA9-A378-1F435EA7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9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Small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17" y="1676400"/>
            <a:ext cx="8229600" cy="4389120"/>
          </a:xfrm>
        </p:spPr>
        <p:txBody>
          <a:bodyPr/>
          <a:lstStyle/>
          <a:p>
            <a:r>
              <a:rPr lang="en-US" b="1" dirty="0"/>
              <a:t>Considering </a:t>
            </a:r>
          </a:p>
          <a:p>
            <a:pPr lvl="1"/>
            <a:r>
              <a:rPr lang="en-US" dirty="0"/>
              <a:t>Working with existing lenders such as MCSB or NH Community Loan Fund to buy-down interest for Small Business Loans</a:t>
            </a:r>
          </a:p>
          <a:p>
            <a:pPr lvl="2"/>
            <a:r>
              <a:rPr lang="en-US" dirty="0"/>
              <a:t>Higher Cost than OBF over long-term but less capital needed in beginning years</a:t>
            </a:r>
          </a:p>
          <a:p>
            <a:pPr lvl="2"/>
            <a:r>
              <a:rPr lang="en-US" dirty="0"/>
              <a:t>Entities like Loan Fund may have lower rates, but also have their own mission and areas of focus to keep in mind</a:t>
            </a:r>
          </a:p>
          <a:p>
            <a:pPr lvl="2"/>
            <a:r>
              <a:rPr lang="en-US" dirty="0"/>
              <a:t>Risk of defaults on the lender not utility programs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0888B-2C4F-4B37-9CD6-C374AB4A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4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C&amp;I Larger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ESCO Partnerships – Already in existence</a:t>
            </a:r>
          </a:p>
          <a:p>
            <a:pPr lvl="1"/>
            <a:r>
              <a:rPr lang="en-US" dirty="0"/>
              <a:t>NH Utilities already partner with multiple ESCO contractors on projects with C&amp;I customers.</a:t>
            </a:r>
          </a:p>
          <a:p>
            <a:pPr lvl="1"/>
            <a:r>
              <a:rPr lang="en-US" dirty="0"/>
              <a:t>Most ESCO projects are $250,000 or more</a:t>
            </a:r>
          </a:p>
          <a:p>
            <a:pPr lvl="1"/>
            <a:r>
              <a:rPr lang="en-US" dirty="0"/>
              <a:t>Opportunities to bring new ESCO’s into NH, such as Commons Energy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2E090-3432-4101-9E49-CE5444B10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0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Natural Gas On-Bill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Liberty considering Residential 0% OBF for HPWES up to $4,000 (same as some electric utilities) as well as on-bill options for C&amp;I.</a:t>
            </a:r>
          </a:p>
          <a:p>
            <a:pPr lvl="1"/>
            <a:r>
              <a:rPr lang="en-US" dirty="0"/>
              <a:t>Unitil reviewing funding needs and options</a:t>
            </a:r>
          </a:p>
          <a:p>
            <a:pPr lvl="1"/>
            <a:r>
              <a:rPr lang="en-US" dirty="0"/>
              <a:t>Residential up to $4,000 may help to address moderate income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CB3C2-C576-46A5-9E49-C1333846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94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129" y="6858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Foundation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Meetings/Discussions</a:t>
            </a:r>
          </a:p>
          <a:p>
            <a:pPr lvl="1"/>
            <a:r>
              <a:rPr lang="en-US" dirty="0"/>
              <a:t>Discussion regarding hiring a grants expert to seek opportunities and apply</a:t>
            </a:r>
          </a:p>
          <a:p>
            <a:pPr lvl="1"/>
            <a:r>
              <a:rPr lang="en-US" dirty="0"/>
              <a:t>NH Charitable Foundation</a:t>
            </a:r>
          </a:p>
          <a:p>
            <a:pPr lvl="1"/>
            <a:r>
              <a:rPr lang="en-US" dirty="0"/>
              <a:t>NH Community Loan Fund</a:t>
            </a:r>
          </a:p>
          <a:p>
            <a:pPr lvl="1"/>
            <a:r>
              <a:rPr lang="en-US" dirty="0"/>
              <a:t>NH Community Development Finance Authority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D7AC4-560C-48AC-A186-41F80FA2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4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37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Foundation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Information Points</a:t>
            </a:r>
          </a:p>
          <a:p>
            <a:pPr lvl="1"/>
            <a:r>
              <a:rPr lang="en-US" dirty="0"/>
              <a:t>Foundations typically give grants to non-profits</a:t>
            </a:r>
          </a:p>
          <a:p>
            <a:pPr lvl="1"/>
            <a:r>
              <a:rPr lang="en-US" dirty="0"/>
              <a:t>Foundations are increasingly interested in using funds in a way that revolves (patient capital)</a:t>
            </a:r>
          </a:p>
          <a:p>
            <a:pPr lvl="1"/>
            <a:r>
              <a:rPr lang="en-US" dirty="0"/>
              <a:t>Foundation grants usually aim to solve a specific purpose or need that is not otherwise being met, or fits a specific mission or purpose of the receiving non-profit</a:t>
            </a:r>
          </a:p>
          <a:p>
            <a:pPr lvl="1"/>
            <a:r>
              <a:rPr lang="en-US" dirty="0"/>
              <a:t>Non-profits using foundation funding for efficiency projects also integrate utility or other energy efficiency rebate programs as part of the overall package (i.e. Commons Energy)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B95FB-6852-4722-ABF6-7123BB57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7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Foundation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Considering</a:t>
            </a:r>
          </a:p>
          <a:p>
            <a:pPr lvl="1"/>
            <a:r>
              <a:rPr lang="en-US" dirty="0" err="1"/>
              <a:t>NHSaves</a:t>
            </a:r>
            <a:r>
              <a:rPr lang="en-US" dirty="0"/>
              <a:t> Partnership Initiative</a:t>
            </a:r>
          </a:p>
          <a:p>
            <a:pPr lvl="2"/>
            <a:r>
              <a:rPr lang="en-US" dirty="0"/>
              <a:t>Formal partnership with a non-profit that can seek foundation funding</a:t>
            </a:r>
          </a:p>
          <a:p>
            <a:pPr lvl="2"/>
            <a:r>
              <a:rPr lang="en-US" dirty="0"/>
              <a:t>Direct partnership with utility programs, customer base and EE project infrastructure helps to strengthen grant applications</a:t>
            </a:r>
          </a:p>
          <a:p>
            <a:pPr lvl="2"/>
            <a:r>
              <a:rPr lang="en-US" dirty="0"/>
              <a:t>Partnership efforts could lead to more projects or projects within underserved customer groups</a:t>
            </a:r>
          </a:p>
          <a:p>
            <a:pPr lvl="2"/>
            <a:r>
              <a:rPr lang="en-US" dirty="0"/>
              <a:t>Would need to work with potential partners to define specific area of interest/need to be met and other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D09A8-1038-41DE-B63C-67689A61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5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All options discussed in this presentation are under review or consideration and are presented expressly for the purpose of discussion with the Financing and Funding Work Group.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B72859-7F89-4597-A08C-5EED792A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85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4AEE-6680-47C0-A5EF-98D3C193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76934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BEAF5-A461-4E41-BE33-24DA0C39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2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776934"/>
          </a:xfrm>
        </p:spPr>
        <p:txBody>
          <a:bodyPr/>
          <a:lstStyle/>
          <a:p>
            <a:r>
              <a:rPr lang="en-US" sz="3600" dirty="0"/>
              <a:t>Moderate Income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Meetings/Discussions</a:t>
            </a:r>
          </a:p>
          <a:p>
            <a:pPr lvl="1"/>
            <a:r>
              <a:rPr lang="en-US" dirty="0"/>
              <a:t>Merrimack County Savings Bank</a:t>
            </a:r>
          </a:p>
          <a:p>
            <a:pPr lvl="1"/>
            <a:r>
              <a:rPr lang="en-US" dirty="0"/>
              <a:t>Vermont State Employee Credit Union</a:t>
            </a:r>
          </a:p>
          <a:p>
            <a:pPr lvl="1"/>
            <a:r>
              <a:rPr lang="en-US" dirty="0"/>
              <a:t>NH Community Loan Fund</a:t>
            </a:r>
          </a:p>
          <a:p>
            <a:pPr lvl="1"/>
            <a:r>
              <a:rPr lang="en-US" dirty="0"/>
              <a:t>Review of MA approach, in addition to VT approach mentioned in 2018-2020 Plan filing</a:t>
            </a:r>
          </a:p>
          <a:p>
            <a:pPr lvl="1"/>
            <a:endParaRPr lang="en-US" dirty="0"/>
          </a:p>
          <a:p>
            <a:r>
              <a:rPr lang="en-US" dirty="0"/>
              <a:t>Still Unknown</a:t>
            </a:r>
          </a:p>
          <a:p>
            <a:pPr lvl="1"/>
            <a:r>
              <a:rPr lang="en-US" dirty="0"/>
              <a:t>How many Moderate Income customers the programs are already serving (we don’t collect income data)</a:t>
            </a:r>
          </a:p>
          <a:p>
            <a:pPr lvl="1"/>
            <a:r>
              <a:rPr lang="en-US" dirty="0"/>
              <a:t>Potential additional customers from this group</a:t>
            </a:r>
          </a:p>
          <a:p>
            <a:r>
              <a:rPr lang="en-US" dirty="0"/>
              <a:t>Market Assessment and HPwES Evaluations in 2018 should provide additional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78440-DEF0-4807-BA2D-48B2CBAE1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34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Considering</a:t>
            </a:r>
          </a:p>
          <a:p>
            <a:pPr lvl="1"/>
            <a:r>
              <a:rPr lang="en-US" dirty="0"/>
              <a:t>MA Model – Higher incentive for Moderate Income Customers</a:t>
            </a:r>
          </a:p>
          <a:p>
            <a:pPr lvl="2"/>
            <a:r>
              <a:rPr lang="en-US" dirty="0"/>
              <a:t>Pros</a:t>
            </a:r>
          </a:p>
          <a:p>
            <a:pPr lvl="3"/>
            <a:r>
              <a:rPr lang="en-US" dirty="0"/>
              <a:t>May help moderate income customers more than a loan offering would</a:t>
            </a:r>
          </a:p>
          <a:p>
            <a:pPr lvl="3"/>
            <a:r>
              <a:rPr lang="en-US" dirty="0"/>
              <a:t>May be less confusing than multiple loan offerings</a:t>
            </a:r>
          </a:p>
          <a:p>
            <a:pPr lvl="2"/>
            <a:r>
              <a:rPr lang="en-US" dirty="0"/>
              <a:t>Cons</a:t>
            </a:r>
          </a:p>
          <a:p>
            <a:pPr lvl="3"/>
            <a:r>
              <a:rPr lang="en-US" dirty="0"/>
              <a:t>Not getting a large amount of uptake in MA currently</a:t>
            </a:r>
          </a:p>
          <a:p>
            <a:pPr lvl="3"/>
            <a:r>
              <a:rPr lang="en-US" dirty="0"/>
              <a:t>Need 3-rd party to qualify participants</a:t>
            </a:r>
          </a:p>
          <a:p>
            <a:pPr lvl="3"/>
            <a:r>
              <a:rPr lang="en-US" dirty="0"/>
              <a:t>Higher cost</a:t>
            </a:r>
          </a:p>
          <a:p>
            <a:pPr lvl="3"/>
            <a:r>
              <a:rPr lang="en-US" dirty="0"/>
              <a:t>It would be a more significant program modification</a:t>
            </a:r>
          </a:p>
          <a:p>
            <a:pPr lvl="3"/>
            <a:r>
              <a:rPr lang="en-US" dirty="0"/>
              <a:t>Programming changes to audit software</a:t>
            </a:r>
          </a:p>
          <a:p>
            <a:pPr lvl="1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94008DC-FA0A-4485-ADC3-7F423874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Moderate Income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D791-7DE8-4351-B077-1BD8BEC7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0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Moderate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Considering</a:t>
            </a:r>
          </a:p>
          <a:p>
            <a:pPr lvl="1"/>
            <a:r>
              <a:rPr lang="en-US" b="1" dirty="0"/>
              <a:t>VT Model of tiered interest rate, buy-down with local lenders, lower tier for moderate income</a:t>
            </a:r>
          </a:p>
          <a:p>
            <a:pPr lvl="1"/>
            <a:r>
              <a:rPr lang="en-US" b="1" dirty="0"/>
              <a:t>Tiers</a:t>
            </a:r>
            <a:endParaRPr lang="en-US" dirty="0"/>
          </a:p>
          <a:p>
            <a:pPr lvl="2"/>
            <a:r>
              <a:rPr lang="en-US" dirty="0"/>
              <a:t>2% tier for standard customer (Current Financing Offer) </a:t>
            </a:r>
          </a:p>
          <a:p>
            <a:pPr lvl="2"/>
            <a:r>
              <a:rPr lang="en-US" dirty="0"/>
              <a:t>0% Tier for Moderate Income customer (Potential Financing Offer)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Income Qualification</a:t>
            </a:r>
            <a:endParaRPr lang="en-US" dirty="0"/>
          </a:p>
          <a:p>
            <a:pPr lvl="2"/>
            <a:r>
              <a:rPr lang="en-US" dirty="0"/>
              <a:t>Done by lender</a:t>
            </a:r>
          </a:p>
          <a:p>
            <a:pPr lvl="2"/>
            <a:r>
              <a:rPr lang="en-US" dirty="0"/>
              <a:t>Still TBD exactly what level of review the lenders would do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88142-991E-4515-99BC-006906C2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3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Moderate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Moderate Income definition:</a:t>
            </a:r>
            <a:endParaRPr lang="en-US" dirty="0"/>
          </a:p>
          <a:p>
            <a:pPr lvl="1"/>
            <a:r>
              <a:rPr lang="en-US" dirty="0"/>
              <a:t>HEA Qualification (Family 4)</a:t>
            </a:r>
          </a:p>
          <a:p>
            <a:pPr lvl="2"/>
            <a:r>
              <a:rPr lang="en-US" dirty="0"/>
              <a:t>200% of Federal Poverty or 60% State Median Income</a:t>
            </a:r>
          </a:p>
          <a:p>
            <a:pPr lvl="3"/>
            <a:r>
              <a:rPr lang="en-US" dirty="0"/>
              <a:t>$49,200 or $61,425</a:t>
            </a:r>
          </a:p>
          <a:p>
            <a:pPr lvl="1"/>
            <a:r>
              <a:rPr lang="en-US" dirty="0"/>
              <a:t>Moderate Income Qualification</a:t>
            </a:r>
          </a:p>
          <a:p>
            <a:pPr lvl="2"/>
            <a:r>
              <a:rPr lang="en-US" dirty="0"/>
              <a:t>Based on 80% State Median Income – Matches VT</a:t>
            </a:r>
          </a:p>
          <a:p>
            <a:pPr lvl="3"/>
            <a:r>
              <a:rPr lang="en-US" dirty="0"/>
              <a:t>$71,150 and below</a:t>
            </a:r>
          </a:p>
          <a:p>
            <a:pPr lvl="2"/>
            <a:r>
              <a:rPr lang="en-US" dirty="0"/>
              <a:t>Based on 300% Federal Poverty Level – Matches net-metering LMI offer</a:t>
            </a:r>
          </a:p>
          <a:p>
            <a:pPr lvl="3"/>
            <a:r>
              <a:rPr lang="en-US" dirty="0"/>
              <a:t>$73,800 and below</a:t>
            </a:r>
          </a:p>
          <a:p>
            <a:pPr lvl="1"/>
            <a:r>
              <a:rPr lang="en-US" dirty="0"/>
              <a:t>Could be based on SMI or FPL at a higher percent (larger window of eligibility)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1E259-38F9-43AD-8DC8-7E2927F9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0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37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Moderate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74" y="16002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/>
              <a:t>Loan Loss Reserve (to allow for more flexible underwriting)</a:t>
            </a:r>
            <a:endParaRPr lang="en-US" dirty="0"/>
          </a:p>
          <a:p>
            <a:pPr lvl="2"/>
            <a:r>
              <a:rPr lang="en-US" dirty="0"/>
              <a:t>Loan Loss Reserve (MCSB notes Better Buildings LLR was 50%)</a:t>
            </a:r>
          </a:p>
          <a:p>
            <a:pPr lvl="3"/>
            <a:r>
              <a:rPr lang="en-US" dirty="0"/>
              <a:t>Pros: </a:t>
            </a:r>
          </a:p>
          <a:p>
            <a:pPr lvl="4"/>
            <a:r>
              <a:rPr lang="en-US" dirty="0"/>
              <a:t>Less risk for lenders</a:t>
            </a:r>
          </a:p>
          <a:p>
            <a:pPr lvl="4"/>
            <a:r>
              <a:rPr lang="en-US" dirty="0"/>
              <a:t>Source of funds for potential defaults is readily available</a:t>
            </a:r>
          </a:p>
          <a:p>
            <a:pPr lvl="3"/>
            <a:r>
              <a:rPr lang="en-US" dirty="0"/>
              <a:t>Cons:</a:t>
            </a:r>
          </a:p>
          <a:p>
            <a:pPr lvl="4"/>
            <a:r>
              <a:rPr lang="en-US" dirty="0"/>
              <a:t>Large sum of money to pool together</a:t>
            </a:r>
          </a:p>
          <a:p>
            <a:pPr lvl="4"/>
            <a:r>
              <a:rPr lang="en-US" dirty="0"/>
              <a:t>Pool of money sits untouched</a:t>
            </a:r>
          </a:p>
          <a:p>
            <a:pPr lvl="2"/>
            <a:r>
              <a:rPr lang="en-US" dirty="0"/>
              <a:t>Virtual Loan Loss Reserve</a:t>
            </a:r>
          </a:p>
          <a:p>
            <a:pPr lvl="3"/>
            <a:r>
              <a:rPr lang="en-US" dirty="0"/>
              <a:t>Utilities guarantee the loans (Or percentage of loans) But do not transfer a LLR amount to lender with each loan</a:t>
            </a:r>
          </a:p>
          <a:p>
            <a:pPr lvl="3"/>
            <a:r>
              <a:rPr lang="en-US" dirty="0"/>
              <a:t>Pros:</a:t>
            </a:r>
          </a:p>
          <a:p>
            <a:pPr lvl="4"/>
            <a:r>
              <a:rPr lang="en-US" dirty="0"/>
              <a:t>Lender risk is still low</a:t>
            </a:r>
          </a:p>
          <a:p>
            <a:pPr lvl="4"/>
            <a:r>
              <a:rPr lang="en-US" dirty="0"/>
              <a:t>Less need for utilities to collect a large pool of money</a:t>
            </a:r>
          </a:p>
          <a:p>
            <a:pPr lvl="3"/>
            <a:r>
              <a:rPr lang="en-US" dirty="0"/>
              <a:t>Still need to explore with lenders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9F8CB-A5A4-4A94-9A77-9A27B9AF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9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Moderate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85" y="1600200"/>
            <a:ext cx="8229600" cy="4389120"/>
          </a:xfrm>
        </p:spPr>
        <p:txBody>
          <a:bodyPr/>
          <a:lstStyle/>
          <a:p>
            <a:pPr lvl="1"/>
            <a:r>
              <a:rPr lang="en-US" b="1" dirty="0"/>
              <a:t>Lender Options</a:t>
            </a:r>
            <a:endParaRPr lang="en-US" dirty="0"/>
          </a:p>
          <a:p>
            <a:pPr lvl="2"/>
            <a:r>
              <a:rPr lang="en-US" dirty="0"/>
              <a:t>Existing Banks and Credit unions.</a:t>
            </a:r>
          </a:p>
          <a:p>
            <a:pPr lvl="3"/>
            <a:r>
              <a:rPr lang="en-US" dirty="0"/>
              <a:t>Likely need LLR</a:t>
            </a:r>
          </a:p>
          <a:p>
            <a:pPr lvl="2"/>
            <a:r>
              <a:rPr lang="en-US" dirty="0"/>
              <a:t>Community Loan Fund</a:t>
            </a:r>
          </a:p>
          <a:p>
            <a:pPr lvl="3"/>
            <a:r>
              <a:rPr lang="en-US" dirty="0"/>
              <a:t>Not able to do individual consumer loan</a:t>
            </a:r>
          </a:p>
          <a:p>
            <a:pPr lvl="1"/>
            <a:r>
              <a:rPr lang="en-US" b="1" dirty="0"/>
              <a:t>Additionally</a:t>
            </a:r>
          </a:p>
          <a:p>
            <a:pPr lvl="2"/>
            <a:r>
              <a:rPr lang="en-US" dirty="0"/>
              <a:t>Some utilities raising on-bill to $4,000, may address some moderate income needs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0490D-A950-48AC-8793-0A41B5A8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9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/>
          <a:lstStyle/>
          <a:p>
            <a:r>
              <a:rPr lang="en-US" sz="3600" dirty="0"/>
              <a:t>Small Business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Meetings/Discussions</a:t>
            </a:r>
          </a:p>
          <a:p>
            <a:pPr lvl="1"/>
            <a:r>
              <a:rPr lang="en-US" dirty="0"/>
              <a:t>Contractors</a:t>
            </a:r>
          </a:p>
          <a:p>
            <a:pPr lvl="1"/>
            <a:r>
              <a:rPr lang="en-US" dirty="0"/>
              <a:t>Eversource CT </a:t>
            </a:r>
          </a:p>
          <a:p>
            <a:pPr lvl="1"/>
            <a:r>
              <a:rPr lang="en-US" dirty="0"/>
              <a:t>NH Community Loan Fund</a:t>
            </a:r>
          </a:p>
          <a:p>
            <a:pPr lvl="1"/>
            <a:r>
              <a:rPr lang="en-US" dirty="0"/>
              <a:t>NH Community Development Finance Authority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C8DA55-EA69-4F82-82C0-526D19E4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4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1092</Words>
  <Application>Microsoft Office PowerPoint</Application>
  <PresentationFormat>On-screen Show (4:3)</PresentationFormat>
  <Paragraphs>173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Helvetica</vt:lpstr>
      <vt:lpstr>Wingdings 2</vt:lpstr>
      <vt:lpstr>Flow</vt:lpstr>
      <vt:lpstr>   Financing and Funding Work Group  Update from NH Utilities  </vt:lpstr>
      <vt:lpstr>PowerPoint Presentation</vt:lpstr>
      <vt:lpstr>Moderate Income </vt:lpstr>
      <vt:lpstr>Moderate Income</vt:lpstr>
      <vt:lpstr>Moderate Income</vt:lpstr>
      <vt:lpstr>Moderate Income</vt:lpstr>
      <vt:lpstr>Moderate Income</vt:lpstr>
      <vt:lpstr>Moderate Income</vt:lpstr>
      <vt:lpstr>Small Business </vt:lpstr>
      <vt:lpstr>Small Business</vt:lpstr>
      <vt:lpstr>Small Business</vt:lpstr>
      <vt:lpstr>Small Business</vt:lpstr>
      <vt:lpstr>Small Business</vt:lpstr>
      <vt:lpstr>Small Business</vt:lpstr>
      <vt:lpstr>C&amp;I Larger projects</vt:lpstr>
      <vt:lpstr>Natural Gas On-Bill</vt:lpstr>
      <vt:lpstr>Foundation Funding</vt:lpstr>
      <vt:lpstr>Foundation Funding</vt:lpstr>
      <vt:lpstr>Foundation Funding</vt:lpstr>
      <vt:lpstr>Discussion</vt:lpstr>
    </vt:vector>
  </TitlesOfParts>
  <Company>Northeast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 Existing Home Weatherization</dc:title>
  <dc:creator>Katherine W Peters</dc:creator>
  <cp:lastModifiedBy>Peters, Katherine W</cp:lastModifiedBy>
  <cp:revision>99</cp:revision>
  <cp:lastPrinted>2018-02-20T15:21:53Z</cp:lastPrinted>
  <dcterms:created xsi:type="dcterms:W3CDTF">2017-01-24T17:28:36Z</dcterms:created>
  <dcterms:modified xsi:type="dcterms:W3CDTF">2018-05-21T17:39:37Z</dcterms:modified>
</cp:coreProperties>
</file>